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0" r:id="rId2"/>
    <p:sldId id="311" r:id="rId3"/>
    <p:sldId id="260" r:id="rId4"/>
    <p:sldId id="261" r:id="rId5"/>
    <p:sldId id="264" r:id="rId6"/>
    <p:sldId id="266" r:id="rId7"/>
    <p:sldId id="308" r:id="rId8"/>
    <p:sldId id="309" r:id="rId9"/>
    <p:sldId id="272" r:id="rId10"/>
    <p:sldId id="277" r:id="rId11"/>
    <p:sldId id="278" r:id="rId12"/>
    <p:sldId id="281" r:id="rId13"/>
    <p:sldId id="284" r:id="rId14"/>
    <p:sldId id="286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 varScale="1">
        <p:scale>
          <a:sx n="71" d="100"/>
          <a:sy n="71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743A-9426-4F3D-AF8E-D84277D2FEB9}" type="datetimeFigureOut">
              <a:rPr lang="en-US" smtClean="0"/>
              <a:pPr/>
              <a:t>12/5/2025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ADE2F-1F36-4194-AE0A-60636AB5BD24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743A-9426-4F3D-AF8E-D84277D2FEB9}" type="datetimeFigureOut">
              <a:rPr lang="en-US" smtClean="0"/>
              <a:pPr/>
              <a:t>12/5/2025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ADE2F-1F36-4194-AE0A-60636AB5BD24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743A-9426-4F3D-AF8E-D84277D2FEB9}" type="datetimeFigureOut">
              <a:rPr lang="en-US" smtClean="0"/>
              <a:pPr/>
              <a:t>12/5/2025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ADE2F-1F36-4194-AE0A-60636AB5BD24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743A-9426-4F3D-AF8E-D84277D2FEB9}" type="datetimeFigureOut">
              <a:rPr lang="en-US" smtClean="0"/>
              <a:pPr/>
              <a:t>12/5/2025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ADE2F-1F36-4194-AE0A-60636AB5BD24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743A-9426-4F3D-AF8E-D84277D2FEB9}" type="datetimeFigureOut">
              <a:rPr lang="en-US" smtClean="0"/>
              <a:pPr/>
              <a:t>12/5/2025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ADE2F-1F36-4194-AE0A-60636AB5BD24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743A-9426-4F3D-AF8E-D84277D2FEB9}" type="datetimeFigureOut">
              <a:rPr lang="en-US" smtClean="0"/>
              <a:pPr/>
              <a:t>12/5/2025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ADE2F-1F36-4194-AE0A-60636AB5BD24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743A-9426-4F3D-AF8E-D84277D2FEB9}" type="datetimeFigureOut">
              <a:rPr lang="en-US" smtClean="0"/>
              <a:pPr/>
              <a:t>12/5/2025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ADE2F-1F36-4194-AE0A-60636AB5BD24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743A-9426-4F3D-AF8E-D84277D2FEB9}" type="datetimeFigureOut">
              <a:rPr lang="en-US" smtClean="0"/>
              <a:pPr/>
              <a:t>12/5/2025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ADE2F-1F36-4194-AE0A-60636AB5BD24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743A-9426-4F3D-AF8E-D84277D2FEB9}" type="datetimeFigureOut">
              <a:rPr lang="en-US" smtClean="0"/>
              <a:pPr/>
              <a:t>12/5/2025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ADE2F-1F36-4194-AE0A-60636AB5BD24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743A-9426-4F3D-AF8E-D84277D2FEB9}" type="datetimeFigureOut">
              <a:rPr lang="en-US" smtClean="0"/>
              <a:pPr/>
              <a:t>12/5/2025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ADE2F-1F36-4194-AE0A-60636AB5BD24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743A-9426-4F3D-AF8E-D84277D2FEB9}" type="datetimeFigureOut">
              <a:rPr lang="en-US" smtClean="0"/>
              <a:pPr/>
              <a:t>12/5/2025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ADE2F-1F36-4194-AE0A-60636AB5BD24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664743A-9426-4F3D-AF8E-D84277D2FEB9}" type="datetimeFigureOut">
              <a:rPr lang="en-US" smtClean="0"/>
              <a:pPr/>
              <a:t>12/5/2025</a:t>
            </a:fld>
            <a:endParaRPr lang="en-IN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FADE2F-1F36-4194-AE0A-60636AB5BD24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836713"/>
            <a:ext cx="7488832" cy="2232247"/>
          </a:xfrm>
        </p:spPr>
        <p:txBody>
          <a:bodyPr/>
          <a:lstStyle/>
          <a:p>
            <a:r>
              <a:rPr lang="en-US" dirty="0" smtClean="0"/>
              <a:t>Structure and Union in C programming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Varsha</a:t>
            </a:r>
            <a:r>
              <a:rPr lang="en-US" dirty="0" smtClean="0">
                <a:solidFill>
                  <a:schemeClr val="tx1"/>
                </a:solidFill>
              </a:rPr>
              <a:t> Thakur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Assistant Professor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Govt. NPG  College of Science Raipur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19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97242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601"/>
            <a:ext cx="8286808" cy="66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UNION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4114800" cy="27860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n-IN" dirty="0" smtClean="0"/>
              <a:t>Union is the user-defined data type. It is the collection of different datatype grouped together under a single variable name for convienient handling.</a:t>
            </a:r>
          </a:p>
          <a:p>
            <a:r>
              <a:rPr lang="en-IN" dirty="0" smtClean="0"/>
              <a:t>The members of the union share a single storage space.</a:t>
            </a:r>
          </a:p>
          <a:p>
            <a:r>
              <a:rPr lang="en-IN" dirty="0" smtClean="0"/>
              <a:t>Amount of space allocated for storage is the amount needed for the largest member of the union.</a:t>
            </a:r>
          </a:p>
          <a:p>
            <a:endParaRPr lang="en-IN" dirty="0" smtClean="0"/>
          </a:p>
          <a:p>
            <a:pPr>
              <a:buNone/>
            </a:pP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643570" y="642918"/>
            <a:ext cx="3000396" cy="30003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union &lt;union tag&gt;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I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datatype</a:t>
            </a: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member1;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I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datatype</a:t>
            </a: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member2;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union book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I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</a:t>
            </a: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pages;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 </a:t>
            </a:r>
            <a:r>
              <a:rPr kumimoji="0" lang="en-I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bookname</a:t>
            </a: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[20];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float price;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};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1472" y="4429132"/>
            <a:ext cx="4286280" cy="1811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Union&lt;union tag&gt; variable name;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union account a1;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union account a1,a2,a3;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72076" y="3814754"/>
            <a:ext cx="3471890" cy="2686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are user-defined data types.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can contain heterogeneous data.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elements of both structure and union can be accessed through dot(.) operator.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possible to have union within union and structure within structure.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dirty="0" smtClean="0"/>
              <a:t>SIMILARITIES BETWEEN STRUCTURE AND UNION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Both are user-defined data types.</a:t>
            </a:r>
          </a:p>
          <a:p>
            <a:r>
              <a:rPr lang="en-IN" sz="2800" dirty="0" smtClean="0"/>
              <a:t>Both can contain heterogeneous data.</a:t>
            </a:r>
          </a:p>
          <a:p>
            <a:r>
              <a:rPr lang="en-IN" sz="2800" dirty="0" smtClean="0"/>
              <a:t>The elements of both structure and union can be accessed through dot(.) operator.</a:t>
            </a:r>
          </a:p>
          <a:p>
            <a:r>
              <a:rPr lang="en-IN" sz="2800" dirty="0" smtClean="0"/>
              <a:t>It is possible to have union within union and structure within structure.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00100" y="285728"/>
          <a:ext cx="7500990" cy="604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3338"/>
                <a:gridCol w="3857652"/>
              </a:tblGrid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baseline="0" dirty="0" smtClean="0">
                          <a:solidFill>
                            <a:schemeClr val="tx1"/>
                          </a:solidFill>
                        </a:rPr>
                        <a:t>        STRUCTURE</a:t>
                      </a:r>
                      <a:endParaRPr lang="en-IN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IN" sz="4000" baseline="0" dirty="0" smtClean="0">
                          <a:solidFill>
                            <a:schemeClr val="tx1"/>
                          </a:solidFill>
                        </a:rPr>
                        <a:t>                </a:t>
                      </a:r>
                      <a:endParaRPr lang="en-IN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                UNION</a:t>
                      </a:r>
                      <a:endParaRPr lang="en-IN" sz="3200" dirty="0"/>
                    </a:p>
                  </a:txBody>
                  <a:tcPr/>
                </a:tc>
              </a:tr>
              <a:tr h="4857784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1)The</a:t>
                      </a:r>
                      <a:r>
                        <a:rPr lang="en-IN" sz="2000" baseline="0" dirty="0" smtClean="0"/>
                        <a:t> keyword struct is used to declare the structure.</a:t>
                      </a:r>
                    </a:p>
                    <a:p>
                      <a:endParaRPr lang="en-IN" sz="2000" baseline="0" dirty="0" smtClean="0"/>
                    </a:p>
                    <a:p>
                      <a:r>
                        <a:rPr lang="en-IN" sz="2000" baseline="0" dirty="0" smtClean="0"/>
                        <a:t>2)All the data members of the structure are active at a time.</a:t>
                      </a:r>
                    </a:p>
                    <a:p>
                      <a:endParaRPr lang="en-IN" sz="2000" baseline="0" dirty="0" smtClean="0"/>
                    </a:p>
                    <a:p>
                      <a:r>
                        <a:rPr lang="en-IN" sz="2000" baseline="0" dirty="0" smtClean="0"/>
                        <a:t>3)We can access all the members of the structure at anytime.</a:t>
                      </a:r>
                    </a:p>
                    <a:p>
                      <a:endParaRPr lang="en-IN" sz="2000" baseline="0" dirty="0" smtClean="0"/>
                    </a:p>
                    <a:p>
                      <a:r>
                        <a:rPr lang="en-IN" sz="2000" baseline="0" dirty="0" smtClean="0"/>
                        <a:t>4)Memory is allocated for all the variables.</a:t>
                      </a:r>
                    </a:p>
                    <a:p>
                      <a:endParaRPr lang="en-IN" sz="2000" baseline="0" dirty="0" smtClean="0"/>
                    </a:p>
                    <a:p>
                      <a:r>
                        <a:rPr lang="en-IN" sz="2000" baseline="0" dirty="0" smtClean="0"/>
                        <a:t>5)All the members of the structure can be initialised.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1)The keyword</a:t>
                      </a:r>
                      <a:r>
                        <a:rPr lang="en-IN" sz="2000" baseline="0" dirty="0" smtClean="0"/>
                        <a:t> union is used to declare the union.</a:t>
                      </a:r>
                    </a:p>
                    <a:p>
                      <a:endParaRPr lang="en-IN" sz="2000" baseline="0" dirty="0" smtClean="0"/>
                    </a:p>
                    <a:p>
                      <a:r>
                        <a:rPr lang="en-IN" sz="2000" baseline="0" dirty="0" smtClean="0"/>
                        <a:t>2)Only one data is active at a time.</a:t>
                      </a:r>
                    </a:p>
                    <a:p>
                      <a:endParaRPr lang="en-IN" sz="2000" baseline="0" dirty="0" smtClean="0"/>
                    </a:p>
                    <a:p>
                      <a:endParaRPr lang="en-IN" sz="2000" baseline="0" dirty="0" smtClean="0"/>
                    </a:p>
                    <a:p>
                      <a:r>
                        <a:rPr lang="en-IN" sz="2000" baseline="0" dirty="0" smtClean="0"/>
                        <a:t>3)Only one member of the union can be accessed at a time.</a:t>
                      </a:r>
                    </a:p>
                    <a:p>
                      <a:endParaRPr lang="en-IN" sz="2000" baseline="0" dirty="0" smtClean="0"/>
                    </a:p>
                    <a:p>
                      <a:r>
                        <a:rPr lang="en-IN" sz="2000" baseline="0" dirty="0" smtClean="0"/>
                        <a:t>4)Memory is allocated for only one variable.</a:t>
                      </a:r>
                    </a:p>
                    <a:p>
                      <a:endParaRPr lang="en-IN" sz="2000" baseline="0" dirty="0" smtClean="0"/>
                    </a:p>
                    <a:p>
                      <a:r>
                        <a:rPr lang="en-IN" sz="2000" baseline="0" dirty="0" smtClean="0"/>
                        <a:t>5)Only the first member of the union can be initialised.</a:t>
                      </a:r>
                    </a:p>
                    <a:p>
                      <a:endParaRPr lang="en-IN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357430"/>
            <a:ext cx="3727739" cy="2928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400" dirty="0" smtClean="0"/>
              <a:t> </a:t>
            </a:r>
            <a:r>
              <a:rPr lang="en-IN" sz="4400" b="1" dirty="0" smtClean="0">
                <a:solidFill>
                  <a:schemeClr val="tx2">
                    <a:lumMod val="50000"/>
                  </a:schemeClr>
                </a:solidFill>
              </a:rPr>
              <a:t>STRUCTURE</a:t>
            </a:r>
          </a:p>
          <a:p>
            <a:pPr algn="just"/>
            <a:r>
              <a:rPr lang="en-IN" sz="2800" dirty="0" smtClean="0"/>
              <a:t>In the case of arrays we can store data only of a particular type, but we could not mix different types in the same array.</a:t>
            </a:r>
          </a:p>
          <a:p>
            <a:pPr algn="just"/>
            <a:r>
              <a:rPr lang="en-IN" sz="2800" dirty="0" smtClean="0"/>
              <a:t>Student’s database where we will have the student’s name as well as the student’s marks</a:t>
            </a:r>
            <a:endParaRPr lang="en-IN" sz="2800" dirty="0"/>
          </a:p>
        </p:txBody>
      </p:sp>
      <p:sp>
        <p:nvSpPr>
          <p:cNvPr id="4" name="Rectangle 3"/>
          <p:cNvSpPr/>
          <p:nvPr/>
        </p:nvSpPr>
        <p:spPr>
          <a:xfrm>
            <a:off x="214282" y="5286388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 smtClean="0"/>
              <a:t>The question is what is the type  of arrangement by which we can represent data of different types together? </a:t>
            </a:r>
            <a:endParaRPr lang="en-IN" sz="24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4324350" cy="2676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5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6552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840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 smtClean="0"/>
              <a:t>What is  Structure?</a:t>
            </a:r>
          </a:p>
          <a:p>
            <a:pPr algn="just">
              <a:lnSpc>
                <a:spcPct val="110000"/>
              </a:lnSpc>
            </a:pPr>
            <a:r>
              <a:rPr lang="en-US" sz="2000" dirty="0" smtClean="0"/>
              <a:t>A Structure is  a  convenient tool for handling  collection of logical  related data items, possibly of different types. </a:t>
            </a:r>
            <a:r>
              <a:rPr lang="en-IN" sz="2000" dirty="0" smtClean="0"/>
              <a:t>Structure help to organize  complex data in a more meaningful way. </a:t>
            </a:r>
            <a:r>
              <a:rPr lang="en-US" sz="2000" dirty="0" smtClean="0"/>
              <a:t>The individual elements of structure is called member of the structure. 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45DB57F-8E7C-4C11-977A-5BA3AFC5F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1643050"/>
            <a:ext cx="3714776" cy="250033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4714908" cy="341662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14414" y="5429264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Declaring Structure</a:t>
            </a:r>
            <a:endParaRPr lang="en-IN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682B9A-1EED-422F-AFCE-BB9967734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5929330"/>
            <a:ext cx="5042302" cy="48489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BA0145C1-2F3E-4E18-99C1-E577D5DFD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30" y="4357694"/>
            <a:ext cx="3136974" cy="228601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164"/>
            <a:ext cx="9144000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2276872"/>
            <a:ext cx="7772400" cy="1500187"/>
          </a:xfrm>
        </p:spPr>
        <p:txBody>
          <a:bodyPr>
            <a:normAutofit fontScale="92500"/>
          </a:bodyPr>
          <a:lstStyle/>
          <a:p>
            <a:r>
              <a:rPr lang="en-IN" sz="7200" dirty="0" smtClean="0">
                <a:solidFill>
                  <a:schemeClr val="tx1"/>
                </a:solidFill>
              </a:rPr>
              <a:t>       THANK YOU</a:t>
            </a:r>
            <a:endParaRPr lang="en-IN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0"/>
            <a:ext cx="4214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lgerian" panose="04020705040A02060702" pitchFamily="82" charset="0"/>
              </a:rPr>
              <a:t>ACCESSING STRUCTURE MEMBERS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IN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7BEF27-81B0-47BE-807C-57D2E9EB8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480"/>
            <a:ext cx="5286412" cy="78581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8FDE20-F525-40F2-93C8-437A14DA0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643050"/>
            <a:ext cx="3380489" cy="71438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45DB57F-8E7C-4C11-977A-5BA3AFC5F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285728"/>
            <a:ext cx="3286148" cy="264320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85720" y="2571744"/>
            <a:ext cx="3488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lgerian" panose="04020705040A02060702" pitchFamily="82" charset="0"/>
              </a:rPr>
              <a:t>STRUCTURE INITIALIZATION</a:t>
            </a:r>
            <a:endParaRPr lang="en-IN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EC576ED-E22A-4AC5-BCBB-BE39FD054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071810"/>
            <a:ext cx="4714908" cy="49919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3143248"/>
            <a:ext cx="3181350" cy="342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E78D50F3-918B-40A4-BBB4-144A91BB3CCD}"/>
              </a:ext>
            </a:extLst>
          </p:cNvPr>
          <p:cNvSpPr txBox="1">
            <a:spLocks/>
          </p:cNvSpPr>
          <p:nvPr/>
        </p:nvSpPr>
        <p:spPr>
          <a:xfrm>
            <a:off x="0" y="3714752"/>
            <a:ext cx="8858280" cy="2957522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There is a one-to-one correspondence between the members and their initializing values. C does not allow the initialization of individual structure members within the structure.</a:t>
            </a:r>
            <a:r>
              <a:rPr lang="en-US" sz="2000" dirty="0" smtClean="0"/>
              <a:t> We can initialize the first few members and leave the  remaining blank.  However, the uninitialized members should be only at the end of the list. 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en-US" sz="2000" dirty="0" smtClean="0"/>
              <a:t>The uninitialized members are assigned default values as follows: –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Zero for integer and floating point numbers.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‘\0’ for characters and strings.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231E9FA-991A-4EDA-8D59-298050D3E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117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3849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8612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dirty="0" smtClean="0"/>
              <a:t>We could not compare arrays together. That array a 1 is equal to a 2 that was not possible, if we had to compare the array then element by element. On the other hand in the case of a structure, a structure variable can be directly assigned to another structure variable of the same type.</a:t>
            </a:r>
            <a:endParaRPr lang="en-IN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30003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84"/>
            <a:ext cx="4357718" cy="214311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643445"/>
            <a:ext cx="4429155" cy="221455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45DB57F-8E7C-4C11-977A-5BA3AFC5F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1214422"/>
            <a:ext cx="3286148" cy="264320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500725" cy="607220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7224" y="214290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/>
              <a:t>Array within Structures</a:t>
            </a:r>
            <a:endParaRPr lang="en-IN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ctrTitle"/>
          </p:nvPr>
        </p:nvSpPr>
        <p:spPr>
          <a:xfrm>
            <a:off x="571472" y="214291"/>
            <a:ext cx="7643866" cy="642942"/>
          </a:xfrm>
        </p:spPr>
        <p:txBody>
          <a:bodyPr>
            <a:normAutofit fontScale="90000"/>
          </a:bodyPr>
          <a:lstStyle/>
          <a:p>
            <a:r>
              <a:rPr lang="en-IN" sz="4000" dirty="0" smtClean="0"/>
              <a:t>Structure </a:t>
            </a:r>
            <a:r>
              <a:rPr lang="en-IN" sz="4000" dirty="0"/>
              <a:t>W</a:t>
            </a:r>
            <a:r>
              <a:rPr lang="en-IN" sz="4000" dirty="0" smtClean="0"/>
              <a:t>ithin Structure</a:t>
            </a:r>
            <a:endParaRPr lang="en-US" sz="4000" dirty="0"/>
          </a:p>
        </p:txBody>
      </p:sp>
      <p:sp>
        <p:nvSpPr>
          <p:cNvPr id="1048596" name="Subtitle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858280" cy="785818"/>
          </a:xfrm>
        </p:spPr>
        <p:txBody>
          <a:bodyPr>
            <a:noAutofit/>
          </a:bodyPr>
          <a:lstStyle/>
          <a:p>
            <a:pPr algn="just"/>
            <a:r>
              <a:rPr lang="en-IN" sz="1800" b="1" dirty="0" smtClean="0">
                <a:solidFill>
                  <a:schemeClr val="tx1"/>
                </a:solidFill>
              </a:rPr>
              <a:t>One structure can be declared inside other structure as we declare structure member inside a structure. Structure within structure known as “Nested Structure” .</a:t>
            </a:r>
          </a:p>
          <a:p>
            <a:endParaRPr lang="en-IN" sz="2600" b="1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0006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467</TotalTime>
  <Words>616</Words>
  <Application>Microsoft Office PowerPoint</Application>
  <PresentationFormat>On-screen Show (4:3)</PresentationFormat>
  <Paragraphs>76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Aspect</vt:lpstr>
      <vt:lpstr>Structure and Union in C 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 Within Structure</vt:lpstr>
      <vt:lpstr>PowerPoint Presentation</vt:lpstr>
      <vt:lpstr>PowerPoint Presentation</vt:lpstr>
      <vt:lpstr>UNION</vt:lpstr>
      <vt:lpstr>SIMILARITIES BETWEEN STRUCTURE AND UNION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win8</dc:creator>
  <cp:lastModifiedBy>lenovo</cp:lastModifiedBy>
  <cp:revision>43</cp:revision>
  <dcterms:created xsi:type="dcterms:W3CDTF">2019-12-04T05:50:37Z</dcterms:created>
  <dcterms:modified xsi:type="dcterms:W3CDTF">2025-12-05T11:57:59Z</dcterms:modified>
</cp:coreProperties>
</file>